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274" r:id="rId9"/>
    <p:sldId id="275" r:id="rId10"/>
    <p:sldId id="276" r:id="rId11"/>
    <p:sldId id="282" r:id="rId12"/>
    <p:sldId id="300" r:id="rId13"/>
    <p:sldId id="284" r:id="rId14"/>
    <p:sldId id="285" r:id="rId15"/>
    <p:sldId id="286" r:id="rId16"/>
    <p:sldId id="299" r:id="rId17"/>
    <p:sldId id="283" r:id="rId18"/>
    <p:sldId id="287" r:id="rId19"/>
    <p:sldId id="272" r:id="rId20"/>
    <p:sldId id="273" r:id="rId21"/>
    <p:sldId id="289" r:id="rId22"/>
    <p:sldId id="288" r:id="rId23"/>
    <p:sldId id="302" r:id="rId24"/>
    <p:sldId id="291" r:id="rId25"/>
    <p:sldId id="333" r:id="rId26"/>
    <p:sldId id="292" r:id="rId27"/>
    <p:sldId id="293" r:id="rId28"/>
    <p:sldId id="295" r:id="rId29"/>
    <p:sldId id="334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32" r:id="rId44"/>
    <p:sldId id="318" r:id="rId45"/>
    <p:sldId id="331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298" r:id="rId56"/>
    <p:sldId id="301" r:id="rId57"/>
    <p:sldId id="330" r:id="rId58"/>
    <p:sldId id="33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 varScale="1">
        <p:scale>
          <a:sx n="131" d="100"/>
          <a:sy n="131" d="100"/>
        </p:scale>
        <p:origin x="-84" y="-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11/14/2011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stamp/stamp.jsp?tp=&amp;arnumber=975900&amp;isnumber=21066" TargetMode="External"/><Relationship Id="rId2" Type="http://schemas.openxmlformats.org/officeDocument/2006/relationships/hyperlink" Target="http://ieeexplore.ieee.org/stamp/stamp.jsp?tp=&amp;arnumber=868760&amp;isnumber=1879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stamp/stamp.jsp?tp=&amp;arnumber=5525746&amp;isnumber=5525727" TargetMode="External"/><Relationship Id="rId2" Type="http://schemas.openxmlformats.org/officeDocument/2006/relationships/hyperlink" Target="http://hydro.org/tech-and-policy/technology/pumped-stora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eeexplore.ieee.org/stamp/stamp.jsp?tp=&amp;arnumber=6035949&amp;isnumber=4357935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Toyota_RAV_4_EV.jpg" TargetMode="External"/><Relationship Id="rId13" Type="http://schemas.openxmlformats.org/officeDocument/2006/relationships/hyperlink" Target="http://en.wikipedia.org/wiki/File:Honda_Insight_Back.JPG" TargetMode="External"/><Relationship Id="rId18" Type="http://schemas.openxmlformats.org/officeDocument/2006/relationships/hyperlink" Target="http://en.wikipedia.org/wiki/File:An_Electric_MINI_-_geograph.org.uk_-_1710621.jpg" TargetMode="External"/><Relationship Id="rId3" Type="http://schemas.openxmlformats.org/officeDocument/2006/relationships/hyperlink" Target="http://ieeexplore.ieee.org/stamp/stamp.jsp?tp=&amp;arnumber=5525746&amp;isnumber=5525727" TargetMode="External"/><Relationship Id="rId7" Type="http://schemas.openxmlformats.org/officeDocument/2006/relationships/hyperlink" Target="http://www.hq.nasa.gov/office/pao/History/alsj/a15/images15.html" TargetMode="External"/><Relationship Id="rId12" Type="http://schemas.openxmlformats.org/officeDocument/2006/relationships/hyperlink" Target="http://en.wikipedia.org/wiki/File:2010_Ford_Fusion_Hybrid_WAS_2010_8962.JPG" TargetMode="External"/><Relationship Id="rId17" Type="http://schemas.openxmlformats.org/officeDocument/2006/relationships/hyperlink" Target="http://en.wikipedia.org/wiki/File:Nissan_LEAF_Glacier_Pearl_White.jpg" TargetMode="External"/><Relationship Id="rId2" Type="http://schemas.openxmlformats.org/officeDocument/2006/relationships/hyperlink" Target="http://hydro.org/tech-and-policy/technology/pumped-storage/" TargetMode="External"/><Relationship Id="rId16" Type="http://schemas.openxmlformats.org/officeDocument/2006/relationships/hyperlink" Target="http://en.wikipedia.org/wiki/File:Byd_f3_dm.jpg" TargetMode="External"/><Relationship Id="rId20" Type="http://schemas.openxmlformats.org/officeDocument/2006/relationships/hyperlink" Target="http://www.cargroup.org/pdfs/deploymen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1.eere.energy.gov/vehiclesandfuels/avta/light_duty/fsev/fsev_history.html" TargetMode="External"/><Relationship Id="rId11" Type="http://schemas.openxmlformats.org/officeDocument/2006/relationships/hyperlink" Target="http://en.wikipedia.org/wiki/File:2nd_Toyota_Prius.jpg" TargetMode="External"/><Relationship Id="rId5" Type="http://schemas.openxmlformats.org/officeDocument/2006/relationships/hyperlink" Target="http://en.wikipedia.org/wiki/File:Detroit_Electric_1916.jpg" TargetMode="External"/><Relationship Id="rId15" Type="http://schemas.openxmlformats.org/officeDocument/2006/relationships/hyperlink" Target="http://en.wikipedia.org/wiki/File:BOS_07_2011_Prius_PHEV_ZipCar_2830.jpg" TargetMode="External"/><Relationship Id="rId10" Type="http://schemas.openxmlformats.org/officeDocument/2006/relationships/hyperlink" Target="http://en.wikipedia.org/wiki/File:General_Motors_EV1_im_Museum_Autovision.jpg" TargetMode="External"/><Relationship Id="rId19" Type="http://schemas.openxmlformats.org/officeDocument/2006/relationships/hyperlink" Target="http://en.wikipedia.org/wiki/File:Tesla_Roadster_electric_car_DSC_0160.jpg" TargetMode="External"/><Relationship Id="rId4" Type="http://schemas.openxmlformats.org/officeDocument/2006/relationships/hyperlink" Target="http://ieeexplore.ieee.org/stamp/stamp.jsp?tp=&amp;arnumber=6035949&amp;isnumber=4357935" TargetMode="External"/><Relationship Id="rId9" Type="http://schemas.openxmlformats.org/officeDocument/2006/relationships/hyperlink" Target="http://en.wikipedia.org/wiki/File:1997-1999_Honda_EV_Plus_02.jpg" TargetMode="External"/><Relationship Id="rId14" Type="http://schemas.openxmlformats.org/officeDocument/2006/relationships/hyperlink" Target="http://en.wikipedia.org/wiki/File:Chevrolet_Volt_WAS_2010_8852.JPG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34290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  <p:sp>
        <p:nvSpPr>
          <p:cNvPr id="13" name="Footer Placeholder 4"/>
          <p:cNvSpPr txBox="1">
            <a:spLocks/>
          </p:cNvSpPr>
          <p:nvPr/>
        </p:nvSpPr>
        <p:spPr>
          <a:xfrm>
            <a:off x="76200" y="6537325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b="1" baseline="30000" dirty="0" smtClean="0"/>
              <a:t>4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40472" cy="2590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Compressed </a:t>
            </a:r>
            <a:r>
              <a:rPr lang="en-US" b="1" dirty="0" smtClean="0"/>
              <a:t>Air (CAES)</a:t>
            </a:r>
            <a:r>
              <a:rPr lang="en-US" b="1" baseline="30000" dirty="0" smtClean="0"/>
              <a:t>5</a:t>
            </a:r>
            <a:r>
              <a:rPr lang="en-US" b="1" dirty="0" smtClean="0"/>
              <a:t>:  </a:t>
            </a:r>
            <a:r>
              <a:rPr lang="en-US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Compressed air is stored </a:t>
            </a:r>
          </a:p>
          <a:p>
            <a:pPr marL="0" indent="0">
              <a:buNone/>
            </a:pPr>
            <a:r>
              <a:rPr lang="en-US" sz="2000" dirty="0" smtClean="0"/>
              <a:t>      in underground caverns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16072" y="2889927"/>
            <a:ext cx="5029200" cy="3764855"/>
            <a:chOff x="3733800" y="2667000"/>
            <a:chExt cx="5410200" cy="4011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667000"/>
              <a:ext cx="5279136" cy="40110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34980" y="2667000"/>
              <a:ext cx="2509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http://en.wikipedia.org/wiki/File:Minebw.jpg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81" y="6019800"/>
            <a:ext cx="34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Taylor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A.; , "Analysis Of compressed air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PCIC Europe 2010 Conference Record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vol., no., pp.1-5, 15-17 June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Flywheel</a:t>
            </a:r>
            <a:r>
              <a:rPr lang="en-US" b="1" baseline="30000" dirty="0" smtClean="0"/>
              <a:t>1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Storage system where energy is stored in the kinetic energy of a rotating mass– a rotor that converts energy between electrical and mechanical forms.</a:t>
            </a:r>
          </a:p>
          <a:p>
            <a:r>
              <a:rPr lang="en-US" dirty="0" smtClean="0"/>
              <a:t>In the flywheel system, the rotor operates in a vacuum.</a:t>
            </a:r>
          </a:p>
          <a:p>
            <a:r>
              <a:rPr lang="en-US" dirty="0" smtClean="0"/>
              <a:t>Steel-rotor systems rely mostly on mass of rotor, while composite (resin/glass or resin/carbon-fiber) flywheels rely more on speed. 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Minimal operation and maintenance (O&amp;M) requirements</a:t>
            </a:r>
          </a:p>
          <a:p>
            <a:pPr lvl="1"/>
            <a:r>
              <a:rPr lang="en-US" dirty="0" smtClean="0"/>
              <a:t>Compact and self-contained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Challenges related to rotating energy equipment– site selection, material selection and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Heat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1"/>
            <a:ext cx="8648698" cy="2133600"/>
          </a:xfrm>
        </p:spPr>
        <p:txBody>
          <a:bodyPr>
            <a:normAutofit/>
          </a:bodyPr>
          <a:lstStyle/>
          <a:p>
            <a:r>
              <a:rPr lang="en-US" b="1" dirty="0" smtClean="0"/>
              <a:t>Ice Energy: </a:t>
            </a:r>
            <a:r>
              <a:rPr lang="en-US" dirty="0" smtClean="0"/>
              <a:t>Ice is produced during times of low energy demand, and then used to air condition the building during times of higher energy demand.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Molten Salt</a:t>
            </a:r>
            <a:r>
              <a:rPr lang="en-US" b="1" baseline="30000" dirty="0" smtClean="0"/>
              <a:t>6</a:t>
            </a:r>
            <a:r>
              <a:rPr lang="en-US" b="1" dirty="0" smtClean="0"/>
              <a:t>: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5669" r="5031" b="7968"/>
          <a:stretch/>
        </p:blipFill>
        <p:spPr>
          <a:xfrm>
            <a:off x="3505200" y="2209800"/>
            <a:ext cx="5143499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124200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concentrating solar power plant, thermal energy is stored in the molten salt, then passes through a heat exchanger to create superheated steam, which generates electricity via a turbine.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791200"/>
            <a:ext cx="529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Dunn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R. I.;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Hearps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P. J.; Wright, M. N.; , "Molten-Salt Power Towers: Newly Commercial Concentrating Solar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vol.PP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no.99, pp.1-12, 0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10.1109/JPROC.2011.2163739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Superconducting Magnetic</a:t>
            </a:r>
            <a:r>
              <a:rPr lang="en-US" b="1" baseline="30000" dirty="0" smtClean="0"/>
              <a:t>1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Has a coil of superconducting wire that the direct current flows through, creating the </a:t>
            </a:r>
            <a:r>
              <a:rPr lang="en-US" dirty="0"/>
              <a:t>magnetic </a:t>
            </a:r>
            <a:r>
              <a:rPr lang="en-US" dirty="0" smtClean="0"/>
              <a:t>field that </a:t>
            </a:r>
            <a:r>
              <a:rPr lang="en-US" dirty="0"/>
              <a:t>stores </a:t>
            </a:r>
            <a:r>
              <a:rPr lang="en-US" dirty="0" smtClean="0"/>
              <a:t>the energy without </a:t>
            </a:r>
            <a:r>
              <a:rPr lang="en-US" dirty="0"/>
              <a:t>converting it to chemical or mechanical forms.</a:t>
            </a:r>
            <a:endParaRPr lang="en-US" dirty="0" smtClean="0"/>
          </a:p>
          <a:p>
            <a:r>
              <a:rPr lang="en-US" dirty="0" smtClean="0"/>
              <a:t>Must operate at cryogenic temperatures to stay superconductive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dirty="0" smtClean="0"/>
              <a:t>Highly mobile devices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Produce large magnetic fields</a:t>
            </a:r>
          </a:p>
          <a:p>
            <a:pPr lvl="1"/>
            <a:r>
              <a:rPr lang="en-US" dirty="0" smtClean="0"/>
              <a:t>Potential to rapidly pressurize if coils become non-superconducting</a:t>
            </a:r>
          </a:p>
          <a:p>
            <a:pPr lvl="1"/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Ultracapacitors</a:t>
            </a:r>
            <a:r>
              <a:rPr lang="en-US" b="1" baseline="30000" dirty="0" smtClean="0"/>
              <a:t>7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dirty="0" smtClean="0"/>
              <a:t>Advantages:</a:t>
            </a:r>
            <a:endParaRPr lang="en-US" dirty="0"/>
          </a:p>
          <a:p>
            <a:r>
              <a:rPr lang="en-US" sz="2000" dirty="0" smtClean="0"/>
              <a:t>Very fast charge and discharge times</a:t>
            </a:r>
          </a:p>
          <a:p>
            <a:r>
              <a:rPr lang="en-US" sz="2000" dirty="0" smtClean="0"/>
              <a:t>Long operational life– may be charged and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discharged hundreds of thousands of times</a:t>
            </a:r>
          </a:p>
          <a:p>
            <a:r>
              <a:rPr lang="en-US" sz="2000" dirty="0" smtClean="0"/>
              <a:t>High efficiency</a:t>
            </a:r>
          </a:p>
          <a:p>
            <a:r>
              <a:rPr lang="en-US" sz="2000" dirty="0" smtClean="0"/>
              <a:t>Environmentally friendly </a:t>
            </a:r>
          </a:p>
          <a:p>
            <a:pPr marL="0" indent="0">
              <a:buNone/>
            </a:pPr>
            <a:r>
              <a:rPr lang="en-US" dirty="0" smtClean="0"/>
              <a:t>Disadvantages:</a:t>
            </a:r>
          </a:p>
          <a:p>
            <a:r>
              <a:rPr lang="en-US" sz="2000" dirty="0" smtClean="0"/>
              <a:t>Low specific energy</a:t>
            </a:r>
          </a:p>
          <a:p>
            <a:r>
              <a:rPr lang="en-US" sz="2000" dirty="0" smtClean="0"/>
              <a:t>Commercially immature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4770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www.ultracapacitors.org/index.php?option=com_content&amp;Itemid=57&amp;id=37&amp;task=view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</a:t>
            </a:r>
          </a:p>
          <a:p>
            <a:pPr lvl="1"/>
            <a:r>
              <a:rPr lang="en-US" dirty="0" err="1" smtClean="0"/>
              <a:t>NaS</a:t>
            </a:r>
            <a:endParaRPr lang="en-US" dirty="0" smtClean="0"/>
          </a:p>
          <a:p>
            <a:pPr lvl="1"/>
            <a:r>
              <a:rPr lang="en-US" dirty="0" smtClean="0"/>
              <a:t>NiMH/Li-ion</a:t>
            </a:r>
          </a:p>
          <a:p>
            <a:pPr lvl="1"/>
            <a:r>
              <a:rPr lang="en-US" dirty="0" smtClean="0"/>
              <a:t>Pumped Hydro</a:t>
            </a:r>
          </a:p>
          <a:p>
            <a:pPr lvl="1"/>
            <a:r>
              <a:rPr lang="en-US" dirty="0" smtClean="0"/>
              <a:t>Compressed 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Renewable integration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R</a:t>
            </a:r>
            <a:r>
              <a:rPr lang="en-US" sz="2000" dirty="0" smtClean="0"/>
              <a:t>econcile intermittency in power generation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response load pickup</a:t>
            </a:r>
          </a:p>
          <a:p>
            <a:pPr lvl="1"/>
            <a:r>
              <a:rPr lang="en-US" dirty="0" smtClean="0"/>
              <a:t>Grid stabilization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0" y="1066800"/>
            <a:ext cx="5257799" cy="3433762"/>
            <a:chOff x="3475747" y="914400"/>
            <a:chExt cx="5772183" cy="35649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747" y="914400"/>
              <a:ext cx="5461000" cy="327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97581" y="4207731"/>
              <a:ext cx="3950349" cy="27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http://en.wikipedia.org/wiki/File:Grid_energy_storage.png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253425"/>
            <a:ext cx="745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Community Energy Storage (CES)?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ooter Placeholder 4"/>
          <p:cNvSpPr txBox="1">
            <a:spLocks/>
          </p:cNvSpPr>
          <p:nvPr/>
        </p:nvSpPr>
        <p:spPr>
          <a:xfrm>
            <a:off x="6934200" y="5632354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Energy Storage and Electric Vehicles</a:t>
            </a:r>
            <a:br>
              <a:rPr lang="en-US" dirty="0" smtClean="0"/>
            </a:br>
            <a:r>
              <a:rPr lang="en-US" dirty="0" smtClean="0"/>
              <a:t>Module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257800"/>
          </a:xfrm>
        </p:spPr>
        <p:txBody>
          <a:bodyPr>
            <a:noAutofit/>
          </a:bodyPr>
          <a:lstStyle/>
          <a:p>
            <a:r>
              <a:rPr lang="en-US" dirty="0" smtClean="0"/>
              <a:t>Part 1: General Information</a:t>
            </a:r>
            <a:endParaRPr lang="en-US" sz="2000" dirty="0" smtClean="0"/>
          </a:p>
          <a:p>
            <a:pPr lvl="1"/>
            <a:r>
              <a:rPr lang="en-US" sz="1800" dirty="0" smtClean="0"/>
              <a:t>Background</a:t>
            </a:r>
          </a:p>
          <a:p>
            <a:pPr lvl="1"/>
            <a:r>
              <a:rPr lang="en-US" sz="1800" dirty="0" smtClean="0"/>
              <a:t>Forms of energy storage</a:t>
            </a:r>
          </a:p>
          <a:p>
            <a:pPr lvl="1"/>
            <a:r>
              <a:rPr lang="en-US" sz="1800" dirty="0" smtClean="0"/>
              <a:t>Deployments of energy storage</a:t>
            </a:r>
          </a:p>
          <a:p>
            <a:pPr lvl="1"/>
            <a:endParaRPr lang="en-US" dirty="0" smtClean="0"/>
          </a:p>
          <a:p>
            <a:r>
              <a:rPr lang="en-US" sz="2000" dirty="0" smtClean="0"/>
              <a:t>Part 2: Energy Storage Uses</a:t>
            </a:r>
          </a:p>
          <a:p>
            <a:pPr lvl="1"/>
            <a:r>
              <a:rPr lang="en-US" sz="1800" dirty="0" smtClean="0"/>
              <a:t>Peak shifting</a:t>
            </a:r>
          </a:p>
          <a:p>
            <a:pPr lvl="1"/>
            <a:r>
              <a:rPr lang="en-US" sz="1800" dirty="0" smtClean="0"/>
              <a:t>Generation shifting</a:t>
            </a:r>
          </a:p>
          <a:p>
            <a:pPr lvl="1"/>
            <a:r>
              <a:rPr lang="en-US" sz="1800" dirty="0" smtClean="0"/>
              <a:t>Ancillary Services</a:t>
            </a:r>
          </a:p>
          <a:p>
            <a:pPr lvl="1"/>
            <a:endParaRPr lang="en-US" dirty="0" smtClean="0"/>
          </a:p>
          <a:p>
            <a:r>
              <a:rPr lang="en-US" sz="2000" dirty="0" smtClean="0"/>
              <a:t>Part 3: Electric Vehicles</a:t>
            </a:r>
          </a:p>
          <a:p>
            <a:pPr lvl="1"/>
            <a:r>
              <a:rPr lang="en-US" sz="1800" dirty="0" smtClean="0"/>
              <a:t>Impacts on distribution grid</a:t>
            </a:r>
          </a:p>
          <a:p>
            <a:pPr lvl="1"/>
            <a:r>
              <a:rPr lang="en-US" sz="1800" dirty="0" smtClean="0"/>
              <a:t>Usage potential</a:t>
            </a:r>
          </a:p>
          <a:p>
            <a:pPr lvl="1"/>
            <a:r>
              <a:rPr lang="en-US" sz="1800" dirty="0" smtClean="0"/>
              <a:t>Storage considerations</a:t>
            </a:r>
          </a:p>
          <a:p>
            <a:pPr lvl="1"/>
            <a:r>
              <a:rPr lang="en-US" sz="1800" dirty="0" smtClean="0"/>
              <a:t>Implementation issues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6718" y="76200"/>
            <a:ext cx="586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Why Community Energy Storage?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79242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Advances in battery technology are beginning to make it cost effective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Enhancement of distributed / renewable  generation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Incentives are being provided by government and utilities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Reduced equipment costs / deferral of system upgrades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Improved reliability and temporary islanding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Peak shaving / congestion management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Provides power directly to the load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Load response to market signals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Reduced system losses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Power quality control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voltage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9980" y="6064431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www.aeptechcentral.com</a:t>
            </a:r>
            <a:endParaRPr lang="en-US" sz="1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191000"/>
            <a:ext cx="3257550" cy="189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4"/>
          <p:cNvSpPr txBox="1">
            <a:spLocks/>
          </p:cNvSpPr>
          <p:nvPr/>
        </p:nvSpPr>
        <p:spPr>
          <a:xfrm>
            <a:off x="228600" y="6340172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Battery types</a:t>
            </a:r>
          </a:p>
          <a:p>
            <a:pPr lvl="1"/>
            <a:r>
              <a:rPr lang="en-US" dirty="0" smtClean="0"/>
              <a:t>NiMH</a:t>
            </a:r>
          </a:p>
          <a:p>
            <a:pPr lvl="1"/>
            <a:r>
              <a:rPr lang="en-US" dirty="0" smtClean="0"/>
              <a:t>Li-ion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Same as community energy storage</a:t>
            </a:r>
          </a:p>
          <a:p>
            <a:pPr lvl="1"/>
            <a:r>
              <a:rPr lang="en-US" dirty="0" smtClean="0"/>
              <a:t>Transmission-level benefits – ability to provide regulation capabilities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Differences from other community energy storage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Customer constraints (charging needs,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Deployments of Energy Storage: “Grid Influencing”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Ice Energy Storage</a:t>
            </a:r>
          </a:p>
          <a:p>
            <a:pPr lvl="1"/>
            <a:r>
              <a:rPr lang="en-US" dirty="0" smtClean="0"/>
              <a:t>Distribution level</a:t>
            </a:r>
          </a:p>
          <a:p>
            <a:pPr lvl="1"/>
            <a:r>
              <a:rPr lang="en-US" dirty="0" smtClean="0"/>
              <a:t>Tied into HVAC units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Demand shifting/peak reduction</a:t>
            </a:r>
          </a:p>
          <a:p>
            <a:pPr lvl="3"/>
            <a:r>
              <a:rPr lang="en-US" sz="2000" dirty="0" smtClean="0"/>
              <a:t>Customer peak Utility peak</a:t>
            </a:r>
          </a:p>
          <a:p>
            <a:pPr lvl="3"/>
            <a:endParaRPr lang="en-US" sz="2400" dirty="0" smtClean="0"/>
          </a:p>
          <a:p>
            <a:r>
              <a:rPr lang="en-US" dirty="0" smtClean="0"/>
              <a:t>Molten Salt Storage</a:t>
            </a:r>
          </a:p>
          <a:p>
            <a:pPr lvl="1"/>
            <a:r>
              <a:rPr lang="en-US" dirty="0" smtClean="0"/>
              <a:t>Typically transmission level</a:t>
            </a:r>
          </a:p>
          <a:p>
            <a:pPr lvl="1"/>
            <a:r>
              <a:rPr lang="en-US" dirty="0" smtClean="0"/>
              <a:t>Tied to solar-thermal plants or waste-heat producers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Off-peak power production</a:t>
            </a:r>
          </a:p>
          <a:p>
            <a:pPr lvl="2"/>
            <a:r>
              <a:rPr lang="en-US" sz="2000" dirty="0" smtClean="0"/>
              <a:t>Power output stabilization (Renewables Integration)</a:t>
            </a:r>
          </a:p>
          <a:p>
            <a:pPr lvl="2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00473" y="762000"/>
            <a:ext cx="2295728" cy="2006516"/>
            <a:chOff x="4028003" y="762000"/>
            <a:chExt cx="2500901" cy="2006516"/>
          </a:xfrm>
        </p:grpSpPr>
        <p:sp>
          <p:nvSpPr>
            <p:cNvPr id="5" name="TextBox 4"/>
            <p:cNvSpPr txBox="1"/>
            <p:nvPr/>
          </p:nvSpPr>
          <p:spPr>
            <a:xfrm>
              <a:off x="4028003" y="2514600"/>
              <a:ext cx="20331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www.ice-energy.com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762000"/>
              <a:ext cx="2490304" cy="178305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86400" y="3276600"/>
            <a:ext cx="3810000" cy="2082716"/>
            <a:chOff x="5410200" y="2760410"/>
            <a:chExt cx="3810000" cy="208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4"/>
            <a:stretch/>
          </p:blipFill>
          <p:spPr>
            <a:xfrm>
              <a:off x="6400800" y="2760410"/>
              <a:ext cx="2176209" cy="1869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10200" y="4589210"/>
              <a:ext cx="381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http://ec.europa.eu/energy/res/sectors/solar_thermal_power_en.htm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 Level</a:t>
            </a:r>
          </a:p>
          <a:p>
            <a:pPr lvl="2"/>
            <a:r>
              <a:rPr lang="en-US" sz="2400" dirty="0" smtClean="0"/>
              <a:t>Peak Shifting</a:t>
            </a:r>
          </a:p>
          <a:p>
            <a:pPr lvl="2"/>
            <a:r>
              <a:rPr lang="en-US" sz="2400" dirty="0" smtClean="0"/>
              <a:t>Ancillary Services</a:t>
            </a:r>
          </a:p>
          <a:p>
            <a:pPr lvl="4"/>
            <a:r>
              <a:rPr lang="en-US" sz="2400" dirty="0" smtClean="0"/>
              <a:t> Regulation</a:t>
            </a:r>
          </a:p>
          <a:p>
            <a:pPr lvl="4"/>
            <a:r>
              <a:rPr lang="en-US" sz="2400" dirty="0" smtClean="0"/>
              <a:t> Load Following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Purposes </a:t>
            </a:r>
          </a:p>
          <a:p>
            <a:pPr lvl="1"/>
            <a:r>
              <a:rPr lang="en-US" sz="2400" dirty="0" smtClean="0"/>
              <a:t>Reducing customer load during “expensive” power periods</a:t>
            </a:r>
          </a:p>
          <a:p>
            <a:pPr lvl="1"/>
            <a:r>
              <a:rPr lang="en-US" sz="2400" dirty="0" smtClean="0"/>
              <a:t>Reducing customer 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 Distribution Level: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4754563"/>
          </a:xfrm>
        </p:spPr>
        <p:txBody>
          <a:bodyPr>
            <a:noAutofit/>
          </a:bodyPr>
          <a:lstStyle/>
          <a:p>
            <a:r>
              <a:rPr lang="en-US" dirty="0" smtClean="0"/>
              <a:t>Necessary Capabilities </a:t>
            </a:r>
          </a:p>
          <a:p>
            <a:pPr lvl="1"/>
            <a:r>
              <a:rPr lang="en-US" sz="2400" dirty="0" smtClean="0"/>
              <a:t>Fast charge/discharge (4 seconds)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Not necessarily large capacity</a:t>
            </a:r>
          </a:p>
          <a:p>
            <a:pPr lvl="1"/>
            <a:r>
              <a:rPr lang="en-US" sz="2400" dirty="0" smtClean="0"/>
              <a:t>Smooth intermittent power from renewables integration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Renewables-integration (smooth localized renewables)</a:t>
            </a:r>
          </a:p>
          <a:p>
            <a:pPr lvl="2"/>
            <a:r>
              <a:rPr lang="en-US" sz="2400" dirty="0" smtClean="0"/>
              <a:t>PHEVs</a:t>
            </a:r>
          </a:p>
          <a:p>
            <a:pPr lvl="1"/>
            <a:r>
              <a:rPr lang="en-US" sz="2400" dirty="0" smtClean="0"/>
              <a:t>Flywheel</a:t>
            </a:r>
          </a:p>
          <a:p>
            <a:pPr lvl="1"/>
            <a:r>
              <a:rPr lang="en-US" sz="2400" dirty="0" smtClean="0"/>
              <a:t>Pumped Hydro or Compressed Air (</a:t>
            </a:r>
            <a:r>
              <a:rPr lang="en-US" sz="2400" dirty="0" smtClean="0">
                <a:sym typeface="Wingdings" pitchFamily="2" charset="2"/>
              </a:rPr>
              <a:t>Small scale theoretically possible, but not practical so far)</a:t>
            </a:r>
          </a:p>
          <a:p>
            <a:pPr marL="457200" lvl="1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270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>
            <a:noAutofit/>
          </a:bodyPr>
          <a:lstStyle/>
          <a:p>
            <a:r>
              <a:rPr lang="en-US" dirty="0" smtClean="0"/>
              <a:t>Necessary Capabilities</a:t>
            </a:r>
          </a:p>
          <a:p>
            <a:pPr lvl="1"/>
            <a:r>
              <a:rPr lang="en-US" sz="2400" dirty="0" smtClean="0"/>
              <a:t>Medium charge/discharge response time (minutes)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Larger capacity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PHEVs </a:t>
            </a:r>
            <a:r>
              <a:rPr lang="en-US" sz="2400" dirty="0" smtClean="0">
                <a:sym typeface="Wingdings" pitchFamily="2" charset="2"/>
              </a:rPr>
              <a:t> Not necessarily as well suited</a:t>
            </a:r>
            <a:endParaRPr lang="en-US" sz="2400" dirty="0" smtClean="0"/>
          </a:p>
          <a:p>
            <a:pPr lvl="1"/>
            <a:r>
              <a:rPr lang="en-US" sz="2400" dirty="0" smtClean="0"/>
              <a:t>Pumped Hydro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</a:p>
          <a:p>
            <a:pPr lvl="1"/>
            <a:r>
              <a:rPr lang="en-US" sz="2400" dirty="0" smtClean="0"/>
              <a:t>Compressed Air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Part 1: 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Tied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 smtClean="0"/>
              <a:t>[ref2,ref3]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vehicles began as early as 1830’s</a:t>
            </a:r>
          </a:p>
          <a:p>
            <a:pPr lvl="1"/>
            <a:r>
              <a:rPr lang="en-US" dirty="0" smtClean="0"/>
              <a:t>Thomas Davenport – small drifter – 1835</a:t>
            </a:r>
          </a:p>
          <a:p>
            <a:pPr lvl="1"/>
            <a:r>
              <a:rPr lang="en-US" dirty="0" smtClean="0"/>
              <a:t>Robert Davidson – electric locomotive – 1838</a:t>
            </a:r>
          </a:p>
          <a:p>
            <a:pPr lvl="1"/>
            <a:r>
              <a:rPr lang="en-US" dirty="0" smtClean="0"/>
              <a:t>Robert Anderson – electric carriage (1830s – exact date unknown)</a:t>
            </a:r>
          </a:p>
          <a:p>
            <a:r>
              <a:rPr lang="en-US" dirty="0" smtClean="0"/>
              <a:t>Late 19</a:t>
            </a:r>
            <a:r>
              <a:rPr lang="en-US" baseline="30000" dirty="0" smtClean="0"/>
              <a:t>th</a:t>
            </a:r>
            <a:r>
              <a:rPr lang="en-US" dirty="0" smtClean="0"/>
              <a:t>/Early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30" y="3429000"/>
            <a:ext cx="3505170" cy="275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124201"/>
            <a:ext cx="49530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Late 19</a:t>
            </a:r>
            <a:r>
              <a:rPr lang="en-US" baseline="30000" dirty="0" smtClean="0"/>
              <a:t>th</a:t>
            </a:r>
            <a:r>
              <a:rPr lang="en-US" dirty="0" smtClean="0"/>
              <a:t>/Early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pPr lvl="1"/>
            <a:r>
              <a:rPr lang="en-US" dirty="0" smtClean="0"/>
              <a:t>1897 – electric taxis in New York city</a:t>
            </a:r>
          </a:p>
          <a:p>
            <a:pPr lvl="1"/>
            <a:r>
              <a:rPr lang="en-US" dirty="0" smtClean="0"/>
              <a:t>Wood’s Phaeton – horseless carriage – 1902</a:t>
            </a:r>
          </a:p>
          <a:p>
            <a:pPr lvl="1"/>
            <a:r>
              <a:rPr lang="en-US" dirty="0" smtClean="0"/>
              <a:t>Edison’s Detroit Electric Vehicle – 1907 to 1929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30" y="617958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[REF1]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</a:t>
            </a:r>
          </a:p>
          <a:p>
            <a:pPr lvl="2"/>
            <a:r>
              <a:rPr lang="en-US" dirty="0" smtClean="0"/>
              <a:t>Mass production made cheaper gas engines (Henry Ford)</a:t>
            </a:r>
          </a:p>
          <a:p>
            <a:pPr lvl="2"/>
            <a:r>
              <a:rPr lang="en-US" dirty="0" smtClean="0"/>
              <a:t>Discovery of crude oil deposits made gasoline cheaper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</a:t>
            </a:r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[ref6]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[ref5]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[ref4]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</a:t>
            </a:r>
            <a:r>
              <a:rPr lang="en-US" dirty="0"/>
              <a:t>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[ref9]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</a:t>
            </a:r>
            <a:r>
              <a:rPr lang="en-US" smtClean="0"/>
              <a:t>, and </a:t>
            </a:r>
            <a:r>
              <a:rPr lang="en-US" dirty="0" smtClean="0"/>
              <a:t>via external electrical source (plug)</a:t>
            </a:r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[ref11]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[ref10]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[ref12]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[ref15]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[ref13]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[ref14]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3546891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[ref16]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" y="3505200"/>
            <a:ext cx="3685032" cy="245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038600"/>
          </a:xfrm>
        </p:spPr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 load continues to grow, and generation and transmission capabilities are becoming unable to meet these new demands.</a:t>
            </a:r>
          </a:p>
          <a:p>
            <a:endParaRPr lang="en-US" dirty="0" smtClean="0"/>
          </a:p>
          <a:p>
            <a:r>
              <a:rPr lang="en-US" dirty="0"/>
              <a:t>Environmental and economic concerns often </a:t>
            </a:r>
            <a:r>
              <a:rPr lang="en-US" dirty="0" smtClean="0"/>
              <a:t>make </a:t>
            </a:r>
            <a:r>
              <a:rPr lang="en-US" dirty="0"/>
              <a:t>generation and transmission creation difficult to </a:t>
            </a:r>
            <a:r>
              <a:rPr lang="en-US" dirty="0" smtClean="0"/>
              <a:t>accomplish.</a:t>
            </a:r>
          </a:p>
          <a:p>
            <a:endParaRPr lang="en-US" dirty="0" smtClean="0"/>
          </a:p>
          <a:p>
            <a:r>
              <a:rPr lang="en-US" dirty="0"/>
              <a:t>“Modern Grid” and “Smart Grid” applications look at incorporating new technologies and communication systems to more efficiently operate the system, as opposed to increasing </a:t>
            </a:r>
            <a:r>
              <a:rPr lang="en-US" dirty="0" smtClean="0"/>
              <a:t>capacity.</a:t>
            </a:r>
          </a:p>
        </p:txBody>
      </p:sp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Current Deployment</a:t>
            </a:r>
            <a:r>
              <a:rPr lang="en-US" baseline="30000" dirty="0" smtClean="0"/>
              <a:t>[ref19]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r>
              <a:rPr lang="en-US" dirty="0"/>
              <a:t>Varying 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r>
              <a:rPr lang="en-US" dirty="0" smtClean="0"/>
              <a:t>Off-peak Storage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Ancillary Services</a:t>
            </a:r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V2G required</a:t>
            </a:r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8054"/>
            <a:ext cx="4827234" cy="2593777"/>
          </a:xfrm>
        </p:spPr>
        <p:txBody>
          <a:bodyPr>
            <a:noAutofit/>
          </a:bodyPr>
          <a:lstStyle/>
          <a:p>
            <a:r>
              <a:rPr lang="en-US" sz="1800" dirty="0" smtClean="0"/>
              <a:t>Type of service</a:t>
            </a:r>
          </a:p>
          <a:p>
            <a:pPr lvl="1"/>
            <a:r>
              <a:rPr lang="en-US" sz="1600" dirty="0" smtClean="0"/>
              <a:t>Regulation – Fast response time – on the order of 4 seconds</a:t>
            </a:r>
          </a:p>
          <a:p>
            <a:pPr lvl="1"/>
            <a:r>
              <a:rPr lang="en-US" sz="1600" dirty="0" smtClean="0"/>
              <a:t>Load following – Slow response time – on the order of 1 to 5 minutes</a:t>
            </a:r>
          </a:p>
          <a:p>
            <a:r>
              <a:rPr lang="en-US" sz="1800" dirty="0" smtClean="0"/>
              <a:t>External control or frequency-based</a:t>
            </a:r>
          </a:p>
          <a:p>
            <a:r>
              <a:rPr lang="en-US" sz="1800" dirty="0"/>
              <a:t>V2G</a:t>
            </a:r>
          </a:p>
          <a:p>
            <a:pPr lvl="1"/>
            <a:r>
              <a:rPr lang="en-US" sz="1600" dirty="0"/>
              <a:t>Provide both “incremental” and “decremental” power to the grid</a:t>
            </a:r>
          </a:p>
          <a:p>
            <a:pPr lvl="1"/>
            <a:r>
              <a:rPr lang="en-US" sz="1600" dirty="0"/>
              <a:t>Incremental – charge for over-frequency/over-generation</a:t>
            </a:r>
          </a:p>
          <a:p>
            <a:endParaRPr lang="en-US" sz="18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84434" y="1874185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34109" y="1637942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[ref20]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91192" y="3437871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41223" y="4134784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662254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smtClean="0"/>
              <a:t>Decremental </a:t>
            </a:r>
            <a:r>
              <a:rPr lang="en-US" sz="1600" dirty="0"/>
              <a:t>– discharge for under-frequency/under-generation</a:t>
            </a:r>
          </a:p>
          <a:p>
            <a:pPr lvl="1"/>
            <a:r>
              <a:rPr lang="en-US" sz="1600" dirty="0"/>
              <a:t>Ability to maintain availability by discharging after 100% </a:t>
            </a:r>
            <a:r>
              <a:rPr lang="en-US" sz="1600" dirty="0" smtClean="0"/>
              <a:t>state-of-charge</a:t>
            </a:r>
            <a:endParaRPr lang="en-US" sz="1800" dirty="0" smtClean="0"/>
          </a:p>
          <a:p>
            <a:r>
              <a:rPr lang="en-US" sz="1800" dirty="0" smtClean="0"/>
              <a:t>G2V or V2GHalf</a:t>
            </a:r>
          </a:p>
          <a:p>
            <a:pPr lvl="1"/>
            <a:r>
              <a:rPr lang="en-US" sz="1600" dirty="0" smtClean="0"/>
              <a:t>Provide mainly “incremental” power, but supply “apparent decremental”</a:t>
            </a:r>
          </a:p>
          <a:p>
            <a:pPr lvl="1"/>
            <a:r>
              <a:rPr lang="en-US" sz="1600" dirty="0" smtClean="0"/>
              <a:t>Incremental – charge for over-frequency/over-generation</a:t>
            </a:r>
          </a:p>
          <a:p>
            <a:pPr lvl="1"/>
            <a:r>
              <a:rPr lang="en-US" sz="1600" dirty="0" smtClean="0"/>
              <a:t>Apparent decremental – slow/stop charge rate for under-frequency/under-generation</a:t>
            </a:r>
          </a:p>
          <a:p>
            <a:pPr lvl="1"/>
            <a:r>
              <a:rPr lang="en-US" sz="16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4434" y="1637942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Constraints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Requirements</a:t>
            </a:r>
          </a:p>
          <a:p>
            <a:endParaRPr lang="en-US" dirty="0"/>
          </a:p>
          <a:p>
            <a:r>
              <a:rPr lang="en-US" dirty="0" smtClean="0"/>
              <a:t>Life Cycle</a:t>
            </a:r>
          </a:p>
          <a:p>
            <a:endParaRPr lang="en-US" dirty="0"/>
          </a:p>
          <a:p>
            <a:r>
              <a:rPr lang="en-US" dirty="0" smtClean="0"/>
              <a:t>Battery “Second life” Usage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 – 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r>
              <a:rPr lang="en-US" dirty="0" smtClean="0"/>
              <a:t>Customer may have unexpected trips that cause “available” resource to become spontaneously “unavailable”</a:t>
            </a:r>
          </a:p>
          <a:p>
            <a:r>
              <a:rPr lang="en-US" dirty="0" smtClean="0"/>
              <a:t>Local 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Background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/>
              <a:t>Energy storage technology can help enhance system reliability, aid power transfer, and maintain power quality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 smtClean="0"/>
              <a:t>Be means </a:t>
            </a:r>
            <a:r>
              <a:rPr lang="en-US" dirty="0"/>
              <a:t>to rapidly damp oscillations</a:t>
            </a:r>
          </a:p>
          <a:p>
            <a:pPr lvl="1"/>
            <a:r>
              <a:rPr lang="en-US" dirty="0"/>
              <a:t>Respond to sudden load changes</a:t>
            </a:r>
          </a:p>
          <a:p>
            <a:pPr lvl="1"/>
            <a:r>
              <a:rPr lang="en-US" dirty="0"/>
              <a:t>Supply load during transmission or distribution </a:t>
            </a:r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Supply load outside of ideal generation hours</a:t>
            </a:r>
            <a:endParaRPr lang="en-US" dirty="0"/>
          </a:p>
          <a:p>
            <a:pPr lvl="1"/>
            <a:r>
              <a:rPr lang="en-US" dirty="0"/>
              <a:t>Correct load voltage profiles with rapid reactive power control</a:t>
            </a:r>
          </a:p>
          <a:p>
            <a:pPr lvl="1"/>
            <a:r>
              <a:rPr lang="en-US" dirty="0"/>
              <a:t>Allow generators to balance load at their normal speed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4925"/>
            <a:ext cx="6781800" cy="473075"/>
          </a:xfrm>
        </p:spPr>
        <p:txBody>
          <a:bodyPr/>
          <a:lstStyle/>
          <a:p>
            <a:pPr algn="l"/>
            <a:r>
              <a:rPr lang="en-US" dirty="0" smtClean="0"/>
              <a:t>2. </a:t>
            </a:r>
            <a:r>
              <a:rPr lang="en-US" dirty="0" err="1" smtClean="0"/>
              <a:t>Ribeiro</a:t>
            </a:r>
            <a:r>
              <a:rPr lang="en-US" dirty="0" smtClean="0"/>
              <a:t>, P.F.; Johnson, B.K.; Crow, M.L.; </a:t>
            </a:r>
            <a:r>
              <a:rPr lang="en-US" dirty="0" err="1" smtClean="0"/>
              <a:t>Arsoy</a:t>
            </a:r>
            <a:r>
              <a:rPr lang="en-US" dirty="0" smtClean="0"/>
              <a:t>, A.; Liu, Y.; , "Energy storage systems for advanced power applications," Proceedings of the IEEE , vol.89, no.12, pp.1744-1756, Dec 2001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Availability/Customer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[1] </a:t>
            </a:r>
            <a:r>
              <a:rPr lang="en-US" dirty="0" err="1"/>
              <a:t>Boyes</a:t>
            </a:r>
            <a:r>
              <a:rPr lang="en-US" dirty="0"/>
              <a:t>, J.D.; Clark, N.H.; , "Technologies for energy storage. Flywheels and super conducting magnetic energy storage," </a:t>
            </a:r>
            <a:r>
              <a:rPr lang="en-US" i="1" dirty="0"/>
              <a:t>Power Engineering Society Summer Meeting, 2000. IEEE</a:t>
            </a:r>
            <a:r>
              <a:rPr lang="en-US" dirty="0"/>
              <a:t> , vol.3, no., pp.1548-1550 vol. 3, 2000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10.1109/PESS.2000.868760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2"/>
              </a:rPr>
              <a:t>http://ieeexplore.ieee.org/stamp/stamp.jsp?tp=&amp;</a:t>
            </a:r>
            <a:r>
              <a:rPr lang="en-US" dirty="0" smtClean="0">
                <a:hlinkClick r:id="rId2"/>
              </a:rPr>
              <a:t>arnumber=868760&amp;isnumber=18790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2] </a:t>
            </a:r>
            <a:r>
              <a:rPr lang="en-US" dirty="0" err="1"/>
              <a:t>Ribeiro</a:t>
            </a:r>
            <a:r>
              <a:rPr lang="en-US" dirty="0"/>
              <a:t>, P.F.; Johnson, B.K.; Crow, M.L.; </a:t>
            </a:r>
            <a:r>
              <a:rPr lang="en-US" dirty="0" err="1"/>
              <a:t>Arsoy</a:t>
            </a:r>
            <a:r>
              <a:rPr lang="en-US" dirty="0"/>
              <a:t>, A.; Liu, Y.; , "Energy storage systems for advanced power applications," </a:t>
            </a:r>
            <a:r>
              <a:rPr lang="en-US" i="1" dirty="0"/>
              <a:t>Proceedings of the IEEE</a:t>
            </a:r>
            <a:r>
              <a:rPr lang="en-US" dirty="0"/>
              <a:t> , vol.89, no.12, pp.1744-1756, Dec 2001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10.1109/5.975900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3"/>
              </a:rPr>
              <a:t>http://ieeexplore.ieee.org/stamp/stamp.jsp?tp=&amp;</a:t>
            </a:r>
            <a:r>
              <a:rPr lang="en-US" dirty="0" smtClean="0">
                <a:hlinkClick r:id="rId3"/>
              </a:rPr>
              <a:t>arnumber=975900&amp;isnumber=21066</a:t>
            </a:r>
            <a:endParaRPr lang="en-US" dirty="0" smtClean="0"/>
          </a:p>
          <a:p>
            <a:r>
              <a:rPr lang="en-US" dirty="0" smtClean="0"/>
              <a:t>[3] Jason’s Slides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8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126163"/>
          </a:xfrm>
        </p:spPr>
        <p:txBody>
          <a:bodyPr>
            <a:normAutofit/>
          </a:bodyPr>
          <a:lstStyle/>
          <a:p>
            <a:r>
              <a:rPr lang="en-US" sz="1800" dirty="0"/>
              <a:t>[4] </a:t>
            </a:r>
            <a:r>
              <a:rPr lang="en-US" sz="1800" dirty="0">
                <a:hlinkClick r:id="rId2"/>
              </a:rPr>
              <a:t>http://hydro.org/tech-and-policy/technology/pumped-storage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/>
              <a:t>[5] Taylor, J.; </a:t>
            </a:r>
            <a:r>
              <a:rPr lang="en-US" sz="1800" dirty="0" err="1"/>
              <a:t>Halnes</a:t>
            </a:r>
            <a:r>
              <a:rPr lang="en-US" sz="1800" dirty="0"/>
              <a:t>, A.; , "Analysis Of compressed air energy storage," </a:t>
            </a:r>
            <a:r>
              <a:rPr lang="en-US" sz="1800" i="1" dirty="0"/>
              <a:t>PCIC Europe 2010 Conference Record</a:t>
            </a:r>
            <a:r>
              <a:rPr lang="en-US" sz="1800" dirty="0"/>
              <a:t> , vol., no., pp.1-5, 15-17 June 2010</a:t>
            </a:r>
            <a:br>
              <a:rPr lang="en-US" sz="1800" dirty="0"/>
            </a:br>
            <a:r>
              <a:rPr lang="en-US" sz="1800" dirty="0"/>
              <a:t>URL: </a:t>
            </a:r>
            <a:r>
              <a:rPr lang="en-US" sz="1800" dirty="0">
                <a:hlinkClick r:id="rId3"/>
              </a:rPr>
              <a:t>http://ieeexplore.ieee.org/stamp/stamp.jsp?tp=&amp;</a:t>
            </a:r>
            <a:r>
              <a:rPr lang="en-US" sz="1800" dirty="0" smtClean="0">
                <a:hlinkClick r:id="rId3"/>
              </a:rPr>
              <a:t>arnumber=5525746&amp;isnumber=5525727</a:t>
            </a:r>
            <a:endParaRPr lang="en-US" sz="1800" dirty="0" smtClean="0"/>
          </a:p>
          <a:p>
            <a:r>
              <a:rPr lang="en-US" sz="1800" dirty="0"/>
              <a:t>[6] Dunn, R. I.; </a:t>
            </a:r>
            <a:r>
              <a:rPr lang="en-US" sz="1800" dirty="0" err="1"/>
              <a:t>Hearps</a:t>
            </a:r>
            <a:r>
              <a:rPr lang="en-US" sz="1800" dirty="0"/>
              <a:t>, P. J.; Wright, M. N.; , "Molten-Salt Power Towers: Newly Commercial Concentrating Solar Storage," </a:t>
            </a:r>
            <a:r>
              <a:rPr lang="en-US" sz="1800" i="1" dirty="0"/>
              <a:t>Proceedings of the IEEE</a:t>
            </a:r>
            <a:r>
              <a:rPr lang="en-US" sz="1800" dirty="0"/>
              <a:t> , </a:t>
            </a:r>
            <a:r>
              <a:rPr lang="en-US" sz="1800" dirty="0" err="1"/>
              <a:t>vol.PP</a:t>
            </a:r>
            <a:r>
              <a:rPr lang="en-US" sz="1800" dirty="0"/>
              <a:t>, no.99, pp.1-12, 0</a:t>
            </a:r>
            <a:br>
              <a:rPr lang="en-US" sz="1800" dirty="0"/>
            </a:br>
            <a:r>
              <a:rPr lang="en-US" sz="1800" dirty="0" err="1"/>
              <a:t>doi</a:t>
            </a:r>
            <a:r>
              <a:rPr lang="en-US" sz="1800" dirty="0"/>
              <a:t>: 10.1109/JPROC.2011.2163739</a:t>
            </a:r>
            <a:br>
              <a:rPr lang="en-US" sz="1800" dirty="0"/>
            </a:br>
            <a:r>
              <a:rPr lang="en-US" sz="1800" dirty="0"/>
              <a:t>URL: </a:t>
            </a:r>
            <a:r>
              <a:rPr lang="en-US" sz="1800" dirty="0">
                <a:hlinkClick r:id="rId4"/>
              </a:rPr>
              <a:t>http://ieeexplore.ieee.org/stamp/stamp.jsp?tp=&amp;</a:t>
            </a:r>
            <a:r>
              <a:rPr lang="en-US" sz="1800" dirty="0" smtClean="0">
                <a:hlinkClick r:id="rId4"/>
              </a:rPr>
              <a:t>arnumber=6035949&amp;isnumber=4357935</a:t>
            </a:r>
            <a:endParaRPr lang="en-US" sz="1800" dirty="0" smtClean="0"/>
          </a:p>
          <a:p>
            <a:r>
              <a:rPr lang="en-US" sz="1800" dirty="0"/>
              <a:t>[7] http://www.ultracapacitors.org/index.php?option=com_content&amp;Itemid=57&amp;id=37&amp;task=view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81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[4] </a:t>
            </a:r>
            <a:r>
              <a:rPr lang="en-US" dirty="0">
                <a:hlinkClick r:id="rId2"/>
              </a:rPr>
              <a:t>http://hydro.org/tech-and-policy/technology/pumped-storage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[5] Taylor, J.; </a:t>
            </a:r>
            <a:r>
              <a:rPr lang="en-US" dirty="0" err="1"/>
              <a:t>Halnes</a:t>
            </a:r>
            <a:r>
              <a:rPr lang="en-US" dirty="0"/>
              <a:t>, A.; , "Analysis Of compressed air energy storage," </a:t>
            </a:r>
            <a:r>
              <a:rPr lang="en-US" i="1" dirty="0"/>
              <a:t>PCIC Europe 2010 Conference Record</a:t>
            </a:r>
            <a:r>
              <a:rPr lang="en-US" dirty="0"/>
              <a:t> , vol., no., pp.1-5, 15-17 June 2010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3"/>
              </a:rPr>
              <a:t>http://ieeexplore.ieee.org/stamp/stamp.jsp?tp=&amp;</a:t>
            </a:r>
            <a:r>
              <a:rPr lang="en-US" dirty="0" smtClean="0">
                <a:hlinkClick r:id="rId3"/>
              </a:rPr>
              <a:t>arnumber=5525746&amp;isnumber=5525727</a:t>
            </a:r>
            <a:endParaRPr lang="en-US" dirty="0" smtClean="0"/>
          </a:p>
          <a:p>
            <a:r>
              <a:rPr lang="en-US" dirty="0"/>
              <a:t>[6] Dunn, R. I.; </a:t>
            </a:r>
            <a:r>
              <a:rPr lang="en-US" dirty="0" err="1"/>
              <a:t>Hearps</a:t>
            </a:r>
            <a:r>
              <a:rPr lang="en-US" dirty="0"/>
              <a:t>, P. J.; Wright, M. N.; , "Molten-Salt Power Towers: Newly Commercial Concentrating Solar Storage," </a:t>
            </a:r>
            <a:r>
              <a:rPr lang="en-US" i="1" dirty="0"/>
              <a:t>Proceedings of the IEEE</a:t>
            </a:r>
            <a:r>
              <a:rPr lang="en-US" dirty="0"/>
              <a:t> , </a:t>
            </a:r>
            <a:r>
              <a:rPr lang="en-US" dirty="0" err="1"/>
              <a:t>vol.PP</a:t>
            </a:r>
            <a:r>
              <a:rPr lang="en-US" dirty="0"/>
              <a:t>, no.99, pp.1-12, 0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10.1109/JPROC.2011.2163739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4"/>
              </a:rPr>
              <a:t>http://ieeexplore.ieee.org/stamp/stamp.jsp?tp=&amp;</a:t>
            </a:r>
            <a:r>
              <a:rPr lang="en-US" dirty="0" smtClean="0">
                <a:hlinkClick r:id="rId4"/>
              </a:rPr>
              <a:t>arnumber=6035949&amp;isnumber=4357935</a:t>
            </a:r>
            <a:endParaRPr lang="en-US" dirty="0" smtClean="0"/>
          </a:p>
          <a:p>
            <a:r>
              <a:rPr lang="en-US" dirty="0" smtClean="0"/>
              <a:t>REF1, </a:t>
            </a:r>
            <a:r>
              <a:rPr lang="en-US" dirty="0" err="1" smtClean="0"/>
              <a:t>Asterion</a:t>
            </a:r>
            <a:r>
              <a:rPr lang="en-US" dirty="0" smtClean="0"/>
              <a:t>, “Detroit Electric 1916”, </a:t>
            </a:r>
            <a:r>
              <a:rPr lang="en-US" i="1" dirty="0" smtClean="0"/>
              <a:t>Wikipedia</a:t>
            </a:r>
            <a:r>
              <a:rPr lang="en-US" dirty="0"/>
              <a:t>, </a:t>
            </a:r>
            <a:r>
              <a:rPr lang="en-US" dirty="0" smtClean="0"/>
              <a:t>Dec. 2006, URL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en.wikipedia.org/wiki/File:Detroit_Electric_1916.jpg</a:t>
            </a:r>
            <a:endParaRPr lang="en-US" dirty="0" smtClean="0"/>
          </a:p>
          <a:p>
            <a:r>
              <a:rPr lang="en-US" dirty="0" smtClean="0"/>
              <a:t>REF2</a:t>
            </a:r>
            <a:r>
              <a:rPr lang="en-US" dirty="0"/>
              <a:t>, Wikipedia contributors, "History of the electric vehicle," </a:t>
            </a:r>
            <a:r>
              <a:rPr lang="en-US" i="1" dirty="0" smtClean="0"/>
              <a:t>Wikipedia</a:t>
            </a:r>
            <a:r>
              <a:rPr lang="en-US" dirty="0" smtClean="0"/>
              <a:t>, </a:t>
            </a:r>
            <a:r>
              <a:rPr lang="en-US" dirty="0"/>
              <a:t>//en.wikipedia.org/w/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History_of_the_electric_vehicle&amp;oldid</a:t>
            </a:r>
            <a:r>
              <a:rPr lang="en-US" dirty="0"/>
              <a:t>=454559473 (accessed October </a:t>
            </a:r>
            <a:r>
              <a:rPr lang="en-US" dirty="0" smtClean="0"/>
              <a:t>12, </a:t>
            </a:r>
            <a:r>
              <a:rPr lang="en-US" dirty="0"/>
              <a:t>2011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REF3, Department of Energy – Energy Efficiency &amp; Renewable Energy, “History of </a:t>
            </a:r>
            <a:r>
              <a:rPr lang="en-US" dirty="0"/>
              <a:t>Electric Vehicles,” URL: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www1.eere.energy.gov/vehiclesandfuels/avta/light_duty/fsev/fsev_history.html</a:t>
            </a:r>
            <a:r>
              <a:rPr lang="en-US" dirty="0" smtClean="0"/>
              <a:t>, (accessed October 12, 2011)</a:t>
            </a:r>
          </a:p>
          <a:p>
            <a:r>
              <a:rPr lang="en-US" dirty="0" smtClean="0"/>
              <a:t>REF4, D0li0, “</a:t>
            </a:r>
            <a:r>
              <a:rPr lang="en-US" dirty="0" err="1" smtClean="0"/>
              <a:t>Citicar</a:t>
            </a:r>
            <a:r>
              <a:rPr lang="en-US" dirty="0" smtClean="0"/>
              <a:t>”, </a:t>
            </a:r>
            <a:r>
              <a:rPr lang="en-US" i="1" dirty="0" smtClean="0"/>
              <a:t>Wikipedia, </a:t>
            </a:r>
            <a:r>
              <a:rPr lang="en-US" dirty="0"/>
              <a:t>URL: http://en.wikipedia.org/wiki/File:Citicar.jpg</a:t>
            </a:r>
            <a:endParaRPr lang="en-US" dirty="0" smtClean="0"/>
          </a:p>
          <a:p>
            <a:r>
              <a:rPr lang="en-US" dirty="0" smtClean="0"/>
              <a:t>REF5, Mike </a:t>
            </a:r>
            <a:r>
              <a:rPr lang="en-US" dirty="0" err="1" smtClean="0"/>
              <a:t>Chancey</a:t>
            </a:r>
            <a:r>
              <a:rPr lang="en-US" dirty="0" smtClean="0"/>
              <a:t>, “Harry van </a:t>
            </a:r>
            <a:r>
              <a:rPr lang="en-US" dirty="0" err="1" smtClean="0"/>
              <a:t>Soolen’s</a:t>
            </a:r>
            <a:r>
              <a:rPr lang="en-US" dirty="0" smtClean="0"/>
              <a:t> 1974 </a:t>
            </a:r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Elcar</a:t>
            </a:r>
            <a:r>
              <a:rPr lang="en-US" dirty="0" smtClean="0"/>
              <a:t>”, Sept. </a:t>
            </a:r>
            <a:r>
              <a:rPr lang="en-US" dirty="0"/>
              <a:t>25, 2010, URL: http://evalbum.com/1832</a:t>
            </a:r>
            <a:endParaRPr lang="en-US" dirty="0" smtClean="0"/>
          </a:p>
          <a:p>
            <a:r>
              <a:rPr lang="en-US" dirty="0" smtClean="0"/>
              <a:t>REF6, NASA – Eric M. Jones, “Apollo 15 Map and </a:t>
            </a:r>
            <a:r>
              <a:rPr lang="en-US" dirty="0"/>
              <a:t>Image Library”, Aug 29, 2011, URL: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www.hq.nasa.gov/office/pao/History/alsj/a15/images15.html</a:t>
            </a:r>
            <a:endParaRPr lang="en-US" dirty="0" smtClean="0"/>
          </a:p>
          <a:p>
            <a:r>
              <a:rPr lang="en-US" dirty="0" smtClean="0"/>
              <a:t>REF7, George Manning, </a:t>
            </a:r>
            <a:r>
              <a:rPr lang="en-US" dirty="0"/>
              <a:t>“Toyota RAV4 EV”, March 2001, URL: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en.wikipedia.org/wiki/File:Toyota_RAV_4_EV.jpg</a:t>
            </a:r>
            <a:endParaRPr lang="en-US" dirty="0" smtClean="0"/>
          </a:p>
          <a:p>
            <a:r>
              <a:rPr lang="en-US" dirty="0" smtClean="0"/>
              <a:t>REF8, </a:t>
            </a:r>
            <a:r>
              <a:rPr lang="en-US" dirty="0" err="1" smtClean="0"/>
              <a:t>Evplus</a:t>
            </a:r>
            <a:r>
              <a:rPr lang="en-US" dirty="0" smtClean="0"/>
              <a:t>, “1997-1999 Honda </a:t>
            </a:r>
            <a:r>
              <a:rPr lang="en-US" dirty="0"/>
              <a:t>EV Plus”, Aug 2007, URL: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en.wikipedia.org/wiki/File:1997-1999_Honda_EV_Plus_02.jpg</a:t>
            </a:r>
            <a:endParaRPr lang="en-US" dirty="0" smtClean="0"/>
          </a:p>
          <a:p>
            <a:r>
              <a:rPr lang="en-US" dirty="0" smtClean="0"/>
              <a:t>REF9, Claus </a:t>
            </a:r>
            <a:r>
              <a:rPr lang="en-US" dirty="0" err="1" smtClean="0"/>
              <a:t>Ableiter</a:t>
            </a:r>
            <a:r>
              <a:rPr lang="en-US" dirty="0" smtClean="0"/>
              <a:t>, “General Motors EV1</a:t>
            </a:r>
            <a:r>
              <a:rPr lang="en-US" dirty="0"/>
              <a:t>”, Oct 2008, URL: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en.wikipedia.org/wiki/File:General_Motors_EV1_im_Museum_Autovision.jpg</a:t>
            </a:r>
            <a:endParaRPr lang="en-US" dirty="0" smtClean="0"/>
          </a:p>
          <a:p>
            <a:r>
              <a:rPr lang="en-US" dirty="0" smtClean="0"/>
              <a:t>REF10, IFCAR, “2004-2008 Toyota Prius”, Jun </a:t>
            </a:r>
            <a:r>
              <a:rPr lang="en-US" dirty="0"/>
              <a:t>2008, URL: </a:t>
            </a: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en.wikipedia.org/wiki/File:2nd_Toyota_Prius.jpg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REF11, Mario Roberto Duran Ortiz, “2010 Ford Fusion Hybrid promotional vehicle”, Jan 2010, </a:t>
            </a:r>
            <a:r>
              <a:rPr lang="en-US" dirty="0"/>
              <a:t>URL: </a:t>
            </a:r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en.wikipedia.org/wiki/File:2010_Ford_Fusion_Hybrid_WAS_2010_8962.JPG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REF12,</a:t>
            </a:r>
            <a:r>
              <a:rPr lang="ja-JP" altLang="en-US" dirty="0"/>
              <a:t> 本人撮影</a:t>
            </a:r>
            <a:r>
              <a:rPr lang="en-US" dirty="0" smtClean="0"/>
              <a:t>, “Honda Insight Back”, Jul 2007, </a:t>
            </a:r>
            <a:r>
              <a:rPr lang="en-US" dirty="0"/>
              <a:t>URL: </a:t>
            </a:r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en.wikipedia.org/wiki/File:Honda_Insight_Back.JPG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REF13, Mario Roberto Duran Ortiz, “2011 Chevrolet Volt”, Jan 2010, </a:t>
            </a:r>
            <a:r>
              <a:rPr lang="en-US" dirty="0"/>
              <a:t>URL: </a:t>
            </a:r>
            <a:r>
              <a:rPr lang="en-US" dirty="0">
                <a:hlinkClick r:id="rId14"/>
              </a:rPr>
              <a:t>http://</a:t>
            </a:r>
            <a:r>
              <a:rPr lang="en-US" dirty="0" smtClean="0">
                <a:hlinkClick r:id="rId14"/>
              </a:rPr>
              <a:t>en.wikipedia.org/wiki/File:Chevrolet_Volt_WAS_2010_8852.JPG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REF14, Mario Roberto Duran Ortiz, “Toyota Prius Plug-In Hybrid demonstration vehicle”, Jul 2011, </a:t>
            </a:r>
            <a:r>
              <a:rPr lang="en-US" dirty="0"/>
              <a:t>URL: </a:t>
            </a:r>
            <a:r>
              <a:rPr lang="en-US" dirty="0">
                <a:hlinkClick r:id="rId15"/>
              </a:rPr>
              <a:t>http://</a:t>
            </a:r>
            <a:r>
              <a:rPr lang="en-US" dirty="0" smtClean="0">
                <a:hlinkClick r:id="rId15"/>
              </a:rPr>
              <a:t>en.wikipedia.org/wiki/File:BOS_07_2011_Prius_PHEV_ZipCar_2830.jpg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REF15, </a:t>
            </a:r>
            <a:r>
              <a:rPr lang="en-US" dirty="0" err="1" smtClean="0"/>
              <a:t>Anthonares</a:t>
            </a:r>
            <a:r>
              <a:rPr lang="en-US" dirty="0" smtClean="0"/>
              <a:t>, “BYD F3DM plug-in hybrid”, URL</a:t>
            </a:r>
            <a:r>
              <a:rPr lang="en-US" dirty="0"/>
              <a:t>: </a:t>
            </a:r>
            <a:r>
              <a:rPr lang="en-US" dirty="0">
                <a:hlinkClick r:id="rId16"/>
              </a:rPr>
              <a:t>http://</a:t>
            </a:r>
            <a:r>
              <a:rPr lang="en-US" dirty="0" smtClean="0">
                <a:hlinkClick r:id="rId16"/>
              </a:rPr>
              <a:t>en.wikipedia.org/wiki/File:Byd_f3_dm.jpg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REF16, Richard Kelly, “Nissan Leaf ‘Glacier Pearl’ White”, </a:t>
            </a:r>
            <a:r>
              <a:rPr lang="en-US" dirty="0"/>
              <a:t>Oct </a:t>
            </a:r>
            <a:r>
              <a:rPr lang="en-US" dirty="0" smtClean="0"/>
              <a:t>2010, </a:t>
            </a:r>
            <a:r>
              <a:rPr lang="en-US" dirty="0"/>
              <a:t>URL: </a:t>
            </a:r>
            <a:r>
              <a:rPr lang="en-US" dirty="0">
                <a:hlinkClick r:id="rId17"/>
              </a:rPr>
              <a:t>http://</a:t>
            </a:r>
            <a:r>
              <a:rPr lang="en-US" dirty="0" smtClean="0">
                <a:hlinkClick r:id="rId17"/>
              </a:rPr>
              <a:t>en.wikipedia.org/wiki/File:Nissan_LEAF_Glacier_Pearl_White.jpg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REF17, Bill </a:t>
            </a:r>
            <a:r>
              <a:rPr lang="en-US" dirty="0" err="1" smtClean="0"/>
              <a:t>Bicholls</a:t>
            </a:r>
            <a:r>
              <a:rPr lang="en-US" dirty="0" smtClean="0"/>
              <a:t>, “Electric MINI”, Feb 2010, </a:t>
            </a:r>
            <a:r>
              <a:rPr lang="en-US" dirty="0"/>
              <a:t>URL: </a:t>
            </a:r>
            <a:r>
              <a:rPr lang="en-US" dirty="0">
                <a:hlinkClick r:id="rId18"/>
              </a:rPr>
              <a:t>http://en.wikipedia.org/wiki/File:An_Electric_MINI_-_geograph.org.uk_-_</a:t>
            </a:r>
            <a:r>
              <a:rPr lang="en-US" dirty="0" smtClean="0">
                <a:hlinkClick r:id="rId18"/>
              </a:rPr>
              <a:t>1710621.jpg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REF18, Plug In America, “Tesla Roadster electric car”, May </a:t>
            </a:r>
            <a:r>
              <a:rPr lang="en-US" dirty="0"/>
              <a:t>2008, URL: </a:t>
            </a:r>
            <a:r>
              <a:rPr lang="en-US" dirty="0">
                <a:hlinkClick r:id="rId19"/>
              </a:rPr>
              <a:t>http://</a:t>
            </a:r>
            <a:r>
              <a:rPr lang="en-US" dirty="0" smtClean="0">
                <a:hlinkClick r:id="rId19"/>
              </a:rPr>
              <a:t>en.wikipedia.org/wiki/File:Tesla_Roadster_electric_car_DSC_0160.jpg</a:t>
            </a:r>
            <a:endParaRPr lang="en-US" dirty="0" smtClean="0"/>
          </a:p>
          <a:p>
            <a:r>
              <a:rPr lang="en-US" dirty="0" smtClean="0"/>
              <a:t>REF19, Kim Hill and Joshua </a:t>
            </a:r>
            <a:r>
              <a:rPr lang="en-US" dirty="0" err="1" smtClean="0"/>
              <a:t>Cregger</a:t>
            </a:r>
            <a:r>
              <a:rPr lang="en-US" dirty="0" smtClean="0"/>
              <a:t>, “Deployment Rollout Estimate of Electric Vehicles 2011-2015”, Center for Automotive Research</a:t>
            </a:r>
            <a:r>
              <a:rPr lang="en-US" dirty="0"/>
              <a:t>, Jan 2011, URL: </a:t>
            </a:r>
            <a:r>
              <a:rPr lang="en-US" dirty="0">
                <a:hlinkClick r:id="rId20"/>
              </a:rPr>
              <a:t>http://</a:t>
            </a:r>
            <a:r>
              <a:rPr lang="en-US" dirty="0" smtClean="0">
                <a:hlinkClick r:id="rId20"/>
              </a:rPr>
              <a:t>www.cargroup.org/pdfs/deployment.pdf</a:t>
            </a:r>
            <a:endParaRPr lang="en-US" dirty="0"/>
          </a:p>
          <a:p>
            <a:r>
              <a:rPr lang="en-US" dirty="0" smtClean="0"/>
              <a:t>REF20, Francis Tuffner and Michael C. W. Kintner-Meyer, “Using Electric Vehicles to Meet Balancing Requirements Associated with Wind Power,” PNNL-20501 Report. Pacific Northwest National Laboratory. </a:t>
            </a:r>
            <a:r>
              <a:rPr lang="en-US" dirty="0"/>
              <a:t> </a:t>
            </a:r>
            <a:r>
              <a:rPr lang="en-US" dirty="0" smtClean="0"/>
              <a:t>Richland, WA, July 2011.</a:t>
            </a:r>
          </a:p>
        </p:txBody>
      </p:sp>
    </p:spTree>
    <p:extLst>
      <p:ext uri="{BB962C8B-B14F-4D97-AF65-F5344CB8AC3E}">
        <p14:creationId xmlns:p14="http://schemas.microsoft.com/office/powerpoint/2010/main" val="758339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</a:t>
            </a:r>
            <a:r>
              <a:rPr lang="en-US" dirty="0" smtClean="0"/>
              <a:t>7 </a:t>
            </a:r>
            <a:r>
              <a:rPr lang="en-US" dirty="0" smtClean="0"/>
              <a:t>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Electrochemical processes (batteries)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Fluids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smtClean="0"/>
              <a:t>Heat</a:t>
            </a:r>
          </a:p>
          <a:p>
            <a:pPr lvl="1"/>
            <a:r>
              <a:rPr lang="en-US" dirty="0" smtClean="0"/>
              <a:t>Electric fields</a:t>
            </a:r>
          </a:p>
        </p:txBody>
      </p:sp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Batteries are one of the most cost-effective storage technologies available</a:t>
            </a:r>
          </a:p>
          <a:p>
            <a:r>
              <a:rPr lang="en-US" dirty="0" smtClean="0"/>
              <a:t>Become charged by undergoing internal chemical reactions, and discharge when reversing the reaction</a:t>
            </a:r>
          </a:p>
          <a:p>
            <a:r>
              <a:rPr lang="en-US" dirty="0" smtClean="0"/>
              <a:t>Cannot operate at high power levels for long time periods</a:t>
            </a:r>
          </a:p>
          <a:p>
            <a:r>
              <a:rPr lang="en-US" dirty="0" smtClean="0"/>
              <a:t>Battery lifetime reduced in accordance with frequency of deep discharges</a:t>
            </a:r>
          </a:p>
          <a:p>
            <a:r>
              <a:rPr lang="en-US" dirty="0" smtClean="0"/>
              <a:t>Environmental concerns because of chemicals involved</a:t>
            </a:r>
          </a:p>
          <a:p>
            <a:pPr lvl="1"/>
            <a:r>
              <a:rPr lang="en-US" dirty="0" smtClean="0"/>
              <a:t>Storage and disposal of hazardous materials can cause issues</a:t>
            </a:r>
          </a:p>
          <a:p>
            <a:r>
              <a:rPr lang="en-US" dirty="0" smtClean="0"/>
              <a:t>Battery types: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5400" y="5147608"/>
            <a:ext cx="769620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Sodium Sulfur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Lithium Ion (Li-ion)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Lead-Acid (L/A)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Zinc Bromine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ZnBr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Vanadium Redox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Cadmium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Metal Hydride (NiMH)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387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6" name="Footer Placeholder 4"/>
          <p:cNvSpPr txBox="1">
            <a:spLocks/>
          </p:cNvSpPr>
          <p:nvPr/>
        </p:nvSpPr>
        <p:spPr>
          <a:xfrm>
            <a:off x="76200" y="6537325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" name="Footer Placeholder 4"/>
          <p:cNvSpPr txBox="1">
            <a:spLocks/>
          </p:cNvSpPr>
          <p:nvPr/>
        </p:nvSpPr>
        <p:spPr>
          <a:xfrm>
            <a:off x="76200" y="6537325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4175</TotalTime>
  <Words>3156</Words>
  <Application>Microsoft Office PowerPoint</Application>
  <PresentationFormat>On-screen Show (4:3)</PresentationFormat>
  <Paragraphs>625</Paragraphs>
  <Slides>58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Substation and Distribution Automation</vt:lpstr>
      <vt:lpstr>Energy Storage and Electric Vehicles Module Outline</vt:lpstr>
      <vt:lpstr>Part 1: General Information</vt:lpstr>
      <vt:lpstr>Background</vt:lpstr>
      <vt:lpstr>Background (continued)</vt:lpstr>
      <vt:lpstr>Forms of Energy Storage</vt:lpstr>
      <vt:lpstr>Chemical Energy Storage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</vt:lpstr>
      <vt:lpstr>Physical Energy Storage: Momentum</vt:lpstr>
      <vt:lpstr>Physical Energy Storage: Heat</vt:lpstr>
      <vt:lpstr>Physical Energy Storage: Electric &amp; Magnetic Fields</vt:lpstr>
      <vt:lpstr>Physical Energy Storage: Electric &amp; Magnetic Fields</vt:lpstr>
      <vt:lpstr>Deployments of Energy Storage: Grid Tied</vt:lpstr>
      <vt:lpstr>Deployments of Energy Storage: Grid Tied</vt:lpstr>
      <vt:lpstr>PowerPoint Presentation</vt:lpstr>
      <vt:lpstr>PowerPoint Presentation</vt:lpstr>
      <vt:lpstr>Community Energy Storage: Electric Vehicles</vt:lpstr>
      <vt:lpstr>Deployments of Energy Storage: “Grid Influencing”</vt:lpstr>
      <vt:lpstr>Part2: Energy Storage Uses</vt:lpstr>
      <vt:lpstr>Energy Storage Uses   Distribution Level: Peak Shifting</vt:lpstr>
      <vt:lpstr>Energy Storage Uses   Distribution Level: Peak Shifting – Example</vt:lpstr>
      <vt:lpstr>Energy Storage Uses  Distribution Level: Ancillary Services</vt:lpstr>
      <vt:lpstr>Ancillary Services: Regulation</vt:lpstr>
      <vt:lpstr>Ancillary Services: Load Following</vt:lpstr>
      <vt:lpstr>Ancillary Services: Example</vt:lpstr>
      <vt:lpstr>Part 3: Electric Vehicles</vt:lpstr>
      <vt:lpstr>Electric Vehicles – Overview</vt:lpstr>
      <vt:lpstr>Electric Vehicles – History[ref2,ref3]</vt:lpstr>
      <vt:lpstr>Electric Vehicles – History[ref2,ref3]</vt:lpstr>
      <vt:lpstr>Electric Vehicles – History[ref2,ref3]</vt:lpstr>
      <vt:lpstr>Electric Vehicles – History[ref2,ref3]</vt:lpstr>
      <vt:lpstr>Electric Vehicles – Classifications</vt:lpstr>
      <vt:lpstr>Electric Vehicles – Hybrid Electric Vehicle</vt:lpstr>
      <vt:lpstr>Electric Vehicles – Plug-in Hybrid Electric Vehicle</vt:lpstr>
      <vt:lpstr>Electric Vehicles – Battery Electric Vehicle</vt:lpstr>
      <vt:lpstr>Electric Vehicles – Current Deployment[ref19]</vt:lpstr>
      <vt:lpstr>Electric Vehicles on the Distribution Grid</vt:lpstr>
      <vt:lpstr>Usage Potential</vt:lpstr>
      <vt:lpstr>Usage Potential – Overview</vt:lpstr>
      <vt:lpstr>Usage Potential – Off-peak Storage</vt:lpstr>
      <vt:lpstr>Usage Potential – Ancillary Services</vt:lpstr>
      <vt:lpstr>Storage Considerations</vt:lpstr>
      <vt:lpstr>Storage Considerations – Availability Constraints</vt:lpstr>
      <vt:lpstr>Storage Considerations – Customer Requirements</vt:lpstr>
      <vt:lpstr>Storage Considerations – Life Cycle</vt:lpstr>
      <vt:lpstr>Storage Considerations – “Second Life” Usage</vt:lpstr>
      <vt:lpstr>Implementation Issues</vt:lpstr>
      <vt:lpstr>Implementation Issues – Availability/Customer Requirements</vt:lpstr>
      <vt:lpstr>Implementation Issues – Hardware Location</vt:lpstr>
      <vt:lpstr>Implementation Issues – Novelty</vt:lpstr>
      <vt:lpstr>Sources</vt:lpstr>
      <vt:lpstr>PowerPoint Presentation</vt:lpstr>
      <vt:lpstr>Sources</vt:lpstr>
      <vt:lpstr>Module 7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Schneider, Kevin</dc:creator>
  <cp:lastModifiedBy>Staff</cp:lastModifiedBy>
  <cp:revision>254</cp:revision>
  <dcterms:created xsi:type="dcterms:W3CDTF">2006-08-16T00:00:00Z</dcterms:created>
  <dcterms:modified xsi:type="dcterms:W3CDTF">2011-11-14T23:04:11Z</dcterms:modified>
</cp:coreProperties>
</file>